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nton"/>
      <p:regular r:id="rId16"/>
    </p:embeddedFont>
    <p:embeddedFont>
      <p:font typeface="Anton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/yasserh/walmart-dataset" TargetMode="External"/><Relationship Id="rId2" Type="http://schemas.openxmlformats.org/officeDocument/2006/relationships/image" Target="../media/image-4-1.png"/><Relationship Id="rId3" Type="http://schemas.openxmlformats.org/officeDocument/2006/relationships/image" Target="../media/image-4-2.svg"/><Relationship Id="rId4" Type="http://schemas.openxmlformats.org/officeDocument/2006/relationships/image" Target="../media/image-4-3.png"/><Relationship Id="rId5" Type="http://schemas.openxmlformats.org/officeDocument/2006/relationships/image" Target="../media/image-4-4.svg"/><Relationship Id="rId6" Type="http://schemas.openxmlformats.org/officeDocument/2006/relationships/image" Target="../media/image-4-5.png"/><Relationship Id="rId7" Type="http://schemas.openxmlformats.org/officeDocument/2006/relationships/image" Target="../media/image-4-6.svg"/><Relationship Id="rId8" Type="http://schemas.openxmlformats.org/officeDocument/2006/relationships/image" Target="../media/image-4-7.png"/><Relationship Id="rId9" Type="http://schemas.openxmlformats.org/officeDocument/2006/relationships/image" Target="../media/image-4-8.svg"/><Relationship Id="rId10" Type="http://schemas.openxmlformats.org/officeDocument/2006/relationships/image" Target="../media/image-4-9.png"/><Relationship Id="rId11" Type="http://schemas.openxmlformats.org/officeDocument/2006/relationships/image" Target="../media/image-4-10.svg"/><Relationship Id="rId12" Type="http://schemas.openxmlformats.org/officeDocument/2006/relationships/image" Target="../media/image-4-11.png"/><Relationship Id="rId13" Type="http://schemas.openxmlformats.org/officeDocument/2006/relationships/image" Target="../media/image-4-12.svg"/><Relationship Id="rId14" Type="http://schemas.openxmlformats.org/officeDocument/2006/relationships/slideLayout" Target="../slideLayouts/slideLayout5.xml"/><Relationship Id="rId1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svg"/><Relationship Id="rId12" Type="http://schemas.openxmlformats.org/officeDocument/2006/relationships/slideLayout" Target="../slideLayouts/slideLayout9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End-to-End Demand Forecasting + Inventory Optimization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comprehensive SQL + Python solution for multi-store retail networks using Walmart's 45-store dataset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304" y="412790"/>
            <a:ext cx="4523542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Retail Inventory Challenge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5304" y="1242060"/>
            <a:ext cx="6606778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Walmart operates 45 retail stores across multiple regions, each facing unique demand patterns driven by temperature fluctuations, fuel prices, holiday seasons, and macroeconomic indicators.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5304" y="1857375"/>
            <a:ext cx="6606778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Managing inventory efficiently across this complex network is critical to business success.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938" y="1275874"/>
            <a:ext cx="6606778" cy="660677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5304" y="8220313"/>
            <a:ext cx="4426506" cy="864751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75323" y="8370332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Stockouts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75323" y="8694896"/>
            <a:ext cx="4126468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Lost sales opportunities when demand exceeds supply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101828" y="8220313"/>
            <a:ext cx="4426625" cy="864751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</p:sp>
      <p:sp>
        <p:nvSpPr>
          <p:cNvPr id="10" name="Text 7"/>
          <p:cNvSpPr/>
          <p:nvPr/>
        </p:nvSpPr>
        <p:spPr>
          <a:xfrm>
            <a:off x="5251847" y="8370332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Overstock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251847" y="8694896"/>
            <a:ext cx="4126587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Excessive holding costs from inventory surplus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9678472" y="8220313"/>
            <a:ext cx="4426506" cy="864751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828490" y="8370332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Demand Spikes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9828490" y="8694896"/>
            <a:ext cx="4126468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Unpredictable surges during holiday periods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261" y="441008"/>
            <a:ext cx="5546884" cy="50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Business Problem &amp; Solution Goals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1261" y="1342787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Challenges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21387" y="1828681"/>
            <a:ext cx="240506" cy="2405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2278" y="1823799"/>
            <a:ext cx="237410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Inaccurate demand forecasts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387" y="2635329"/>
            <a:ext cx="240506" cy="2405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2278" y="2630448"/>
            <a:ext cx="217539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High stockout probabilities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387" y="3441978"/>
            <a:ext cx="240506" cy="2405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82278" y="3437096"/>
            <a:ext cx="2251234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Excessive inventory holding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387" y="4248626"/>
            <a:ext cx="240506" cy="2405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82278" y="4243745"/>
            <a:ext cx="210466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Poorly timed procurement</a:t>
            </a:r>
            <a:endParaRPr lang="en-US" sz="15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387" y="5055275"/>
            <a:ext cx="240506" cy="24050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82278" y="5050393"/>
            <a:ext cx="222254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Lack of store-wise visibility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6823472" y="1342787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System Objectives</a:t>
            </a:r>
            <a:endParaRPr lang="en-US" sz="1850" dirty="0"/>
          </a:p>
        </p:txBody>
      </p:sp>
      <p:sp>
        <p:nvSpPr>
          <p:cNvPr id="15" name="Shape 8"/>
          <p:cNvSpPr/>
          <p:nvPr/>
        </p:nvSpPr>
        <p:spPr>
          <a:xfrm>
            <a:off x="6823472" y="1823799"/>
            <a:ext cx="7253168" cy="1033701"/>
          </a:xfrm>
          <a:prstGeom prst="roundRect">
            <a:avLst>
              <a:gd name="adj" fmla="val 10615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6" name="Shape 9"/>
          <p:cNvSpPr/>
          <p:nvPr/>
        </p:nvSpPr>
        <p:spPr>
          <a:xfrm>
            <a:off x="6800612" y="1823799"/>
            <a:ext cx="91440" cy="1033701"/>
          </a:xfrm>
          <a:prstGeom prst="roundRect">
            <a:avLst>
              <a:gd name="adj" fmla="val 26308"/>
            </a:avLst>
          </a:prstGeom>
          <a:solidFill>
            <a:srgbClr val="FA95AE"/>
          </a:solidFill>
          <a:ln/>
        </p:spPr>
      </p:sp>
      <p:sp>
        <p:nvSpPr>
          <p:cNvPr id="17" name="Text 10"/>
          <p:cNvSpPr/>
          <p:nvPr/>
        </p:nvSpPr>
        <p:spPr>
          <a:xfrm>
            <a:off x="7075170" y="2006917"/>
            <a:ext cx="200465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12-Week Forecasts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7075170" y="2417802"/>
            <a:ext cx="681835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Predict future demand per store with precision</a:t>
            </a:r>
            <a:endParaRPr lang="en-US" sz="1250" dirty="0"/>
          </a:p>
        </p:txBody>
      </p:sp>
      <p:sp>
        <p:nvSpPr>
          <p:cNvPr id="19" name="Shape 12"/>
          <p:cNvSpPr/>
          <p:nvPr/>
        </p:nvSpPr>
        <p:spPr>
          <a:xfrm>
            <a:off x="6823472" y="3017758"/>
            <a:ext cx="7253168" cy="1033701"/>
          </a:xfrm>
          <a:prstGeom prst="roundRect">
            <a:avLst>
              <a:gd name="adj" fmla="val 10615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20" name="Shape 13"/>
          <p:cNvSpPr/>
          <p:nvPr/>
        </p:nvSpPr>
        <p:spPr>
          <a:xfrm>
            <a:off x="6800612" y="3017758"/>
            <a:ext cx="91440" cy="1033701"/>
          </a:xfrm>
          <a:prstGeom prst="roundRect">
            <a:avLst>
              <a:gd name="adj" fmla="val 26308"/>
            </a:avLst>
          </a:prstGeom>
          <a:solidFill>
            <a:srgbClr val="FA95AE"/>
          </a:solidFill>
          <a:ln/>
        </p:spPr>
      </p:sp>
      <p:sp>
        <p:nvSpPr>
          <p:cNvPr id="21" name="Text 14"/>
          <p:cNvSpPr/>
          <p:nvPr/>
        </p:nvSpPr>
        <p:spPr>
          <a:xfrm>
            <a:off x="7075170" y="3200876"/>
            <a:ext cx="200465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Safety Stock Calculation</a:t>
            </a:r>
            <a:endParaRPr lang="en-US" sz="1550" dirty="0"/>
          </a:p>
        </p:txBody>
      </p:sp>
      <p:sp>
        <p:nvSpPr>
          <p:cNvPr id="22" name="Text 15"/>
          <p:cNvSpPr/>
          <p:nvPr/>
        </p:nvSpPr>
        <p:spPr>
          <a:xfrm>
            <a:off x="7075170" y="3611761"/>
            <a:ext cx="681835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Determine optimal buffer inventory and reorder points</a:t>
            </a:r>
            <a:endParaRPr lang="en-US" sz="1250" dirty="0"/>
          </a:p>
        </p:txBody>
      </p:sp>
      <p:sp>
        <p:nvSpPr>
          <p:cNvPr id="23" name="Shape 16"/>
          <p:cNvSpPr/>
          <p:nvPr/>
        </p:nvSpPr>
        <p:spPr>
          <a:xfrm>
            <a:off x="6823472" y="4211717"/>
            <a:ext cx="7253168" cy="1033701"/>
          </a:xfrm>
          <a:prstGeom prst="roundRect">
            <a:avLst>
              <a:gd name="adj" fmla="val 10615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24" name="Shape 17"/>
          <p:cNvSpPr/>
          <p:nvPr/>
        </p:nvSpPr>
        <p:spPr>
          <a:xfrm>
            <a:off x="6800612" y="4211717"/>
            <a:ext cx="91440" cy="1033701"/>
          </a:xfrm>
          <a:prstGeom prst="roundRect">
            <a:avLst>
              <a:gd name="adj" fmla="val 26308"/>
            </a:avLst>
          </a:prstGeom>
          <a:solidFill>
            <a:srgbClr val="FA95AE"/>
          </a:solidFill>
          <a:ln/>
        </p:spPr>
      </p:sp>
      <p:sp>
        <p:nvSpPr>
          <p:cNvPr id="25" name="Text 18"/>
          <p:cNvSpPr/>
          <p:nvPr/>
        </p:nvSpPr>
        <p:spPr>
          <a:xfrm>
            <a:off x="7075170" y="4394835"/>
            <a:ext cx="200465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Risk Identification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7075170" y="4805720"/>
            <a:ext cx="681835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Flag understock and overstock scenarios</a:t>
            </a:r>
            <a:endParaRPr lang="en-US" sz="1250" dirty="0"/>
          </a:p>
        </p:txBody>
      </p:sp>
      <p:sp>
        <p:nvSpPr>
          <p:cNvPr id="27" name="Shape 20"/>
          <p:cNvSpPr/>
          <p:nvPr/>
        </p:nvSpPr>
        <p:spPr>
          <a:xfrm>
            <a:off x="6823472" y="5405676"/>
            <a:ext cx="7253168" cy="1033701"/>
          </a:xfrm>
          <a:prstGeom prst="roundRect">
            <a:avLst>
              <a:gd name="adj" fmla="val 10615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28" name="Shape 21"/>
          <p:cNvSpPr/>
          <p:nvPr/>
        </p:nvSpPr>
        <p:spPr>
          <a:xfrm>
            <a:off x="6800612" y="5405676"/>
            <a:ext cx="91440" cy="1033701"/>
          </a:xfrm>
          <a:prstGeom prst="roundRect">
            <a:avLst>
              <a:gd name="adj" fmla="val 26308"/>
            </a:avLst>
          </a:prstGeom>
          <a:solidFill>
            <a:srgbClr val="FA95AE"/>
          </a:solidFill>
          <a:ln/>
        </p:spPr>
      </p:sp>
      <p:sp>
        <p:nvSpPr>
          <p:cNvPr id="29" name="Text 22"/>
          <p:cNvSpPr/>
          <p:nvPr/>
        </p:nvSpPr>
        <p:spPr>
          <a:xfrm>
            <a:off x="7075170" y="5588794"/>
            <a:ext cx="200465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Order Optimization</a:t>
            </a:r>
            <a:endParaRPr lang="en-US" sz="1550" dirty="0"/>
          </a:p>
        </p:txBody>
      </p:sp>
      <p:sp>
        <p:nvSpPr>
          <p:cNvPr id="30" name="Text 23"/>
          <p:cNvSpPr/>
          <p:nvPr/>
        </p:nvSpPr>
        <p:spPr>
          <a:xfrm>
            <a:off x="7075170" y="5999678"/>
            <a:ext cx="681835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Recommend quantities that minimize costs</a:t>
            </a:r>
            <a:endParaRPr lang="en-US" sz="1250" dirty="0"/>
          </a:p>
        </p:txBody>
      </p:sp>
      <p:sp>
        <p:nvSpPr>
          <p:cNvPr id="31" name="Shape 24"/>
          <p:cNvSpPr/>
          <p:nvPr/>
        </p:nvSpPr>
        <p:spPr>
          <a:xfrm>
            <a:off x="6823472" y="6599634"/>
            <a:ext cx="7253168" cy="1033701"/>
          </a:xfrm>
          <a:prstGeom prst="roundRect">
            <a:avLst>
              <a:gd name="adj" fmla="val 10615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32" name="Shape 25"/>
          <p:cNvSpPr/>
          <p:nvPr/>
        </p:nvSpPr>
        <p:spPr>
          <a:xfrm>
            <a:off x="6800612" y="6599634"/>
            <a:ext cx="91440" cy="1033701"/>
          </a:xfrm>
          <a:prstGeom prst="roundRect">
            <a:avLst>
              <a:gd name="adj" fmla="val 26308"/>
            </a:avLst>
          </a:prstGeom>
          <a:solidFill>
            <a:srgbClr val="FA95AE"/>
          </a:solidFill>
          <a:ln/>
        </p:spPr>
      </p:sp>
      <p:sp>
        <p:nvSpPr>
          <p:cNvPr id="33" name="Text 26"/>
          <p:cNvSpPr/>
          <p:nvPr/>
        </p:nvSpPr>
        <p:spPr>
          <a:xfrm>
            <a:off x="7075170" y="6782753"/>
            <a:ext cx="200465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Cost Savings</a:t>
            </a:r>
            <a:endParaRPr lang="en-US" sz="1550" dirty="0"/>
          </a:p>
        </p:txBody>
      </p:sp>
      <p:sp>
        <p:nvSpPr>
          <p:cNvPr id="34" name="Text 27"/>
          <p:cNvSpPr/>
          <p:nvPr/>
        </p:nvSpPr>
        <p:spPr>
          <a:xfrm>
            <a:off x="7075170" y="7193637"/>
            <a:ext cx="681835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Highlight opportunities to reduce inefficiencies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431" y="463868"/>
            <a:ext cx="4217789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Dataset Overview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0431" y="1412796"/>
            <a:ext cx="2902982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Walmart Retail Sales Dataset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90431" y="1897856"/>
            <a:ext cx="65190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Source: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u="sng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Walmart Dataset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0431" y="2319576"/>
            <a:ext cx="6519029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comprehensive time-series dataset containing 6,435 rows across 45 stores with 8 features including weekly sales, holiday flags, temperature, fuel prices, CPI, and unemployment rates.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528560" y="1518166"/>
            <a:ext cx="3154085" cy="55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6.4K</a:t>
            </a:r>
            <a:endParaRPr lang="en-US" sz="4350" dirty="0"/>
          </a:p>
        </p:txBody>
      </p:sp>
      <p:sp>
        <p:nvSpPr>
          <p:cNvPr id="7" name="Text 5"/>
          <p:cNvSpPr/>
          <p:nvPr/>
        </p:nvSpPr>
        <p:spPr>
          <a:xfrm>
            <a:off x="8051125" y="228564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Total Records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893504" y="1518166"/>
            <a:ext cx="3154085" cy="55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45</a:t>
            </a:r>
            <a:endParaRPr lang="en-US" sz="4350" dirty="0"/>
          </a:p>
        </p:txBody>
      </p:sp>
      <p:sp>
        <p:nvSpPr>
          <p:cNvPr id="9" name="Text 7"/>
          <p:cNvSpPr/>
          <p:nvPr/>
        </p:nvSpPr>
        <p:spPr>
          <a:xfrm>
            <a:off x="11416070" y="228564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Store Locations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211032" y="2970848"/>
            <a:ext cx="3154085" cy="55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8</a:t>
            </a:r>
            <a:endParaRPr lang="en-US" sz="4350" dirty="0"/>
          </a:p>
        </p:txBody>
      </p:sp>
      <p:sp>
        <p:nvSpPr>
          <p:cNvPr id="11" name="Text 9"/>
          <p:cNvSpPr/>
          <p:nvPr/>
        </p:nvSpPr>
        <p:spPr>
          <a:xfrm>
            <a:off x="9733598" y="3738324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Features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590431" y="4444603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Variables</a:t>
            </a:r>
            <a:endParaRPr lang="en-US" sz="19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431" y="5013960"/>
            <a:ext cx="337423" cy="337423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138714" y="507194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Store ID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138714" y="5436632"/>
            <a:ext cx="607099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Unique identifier for each location</a:t>
            </a:r>
            <a:endParaRPr lang="en-US" sz="13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0570" y="5013960"/>
            <a:ext cx="337423" cy="337423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968853" y="507194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Date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7968853" y="5436632"/>
            <a:ext cx="607111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Week-wise timestamp</a:t>
            </a:r>
            <a:endParaRPr lang="en-US" sz="130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431" y="6043970"/>
            <a:ext cx="337423" cy="33742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138714" y="610195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Weekly Sales</a:t>
            </a:r>
            <a:endParaRPr lang="en-US" sz="1650" dirty="0"/>
          </a:p>
        </p:txBody>
      </p:sp>
      <p:sp>
        <p:nvSpPr>
          <p:cNvPr id="21" name="Text 16"/>
          <p:cNvSpPr/>
          <p:nvPr/>
        </p:nvSpPr>
        <p:spPr>
          <a:xfrm>
            <a:off x="1138714" y="6466642"/>
            <a:ext cx="607099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Revenue per week</a:t>
            </a:r>
            <a:endParaRPr lang="en-US" sz="130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0570" y="6043970"/>
            <a:ext cx="337423" cy="33742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968853" y="610195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Holiday Flag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7968853" y="6466642"/>
            <a:ext cx="607111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Binary indicator</a:t>
            </a:r>
            <a:endParaRPr lang="en-US" sz="130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0431" y="7073979"/>
            <a:ext cx="337423" cy="33742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138714" y="713196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Temperature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1138714" y="7496651"/>
            <a:ext cx="607099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Weather data</a:t>
            </a:r>
            <a:endParaRPr lang="en-US" sz="1300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0570" y="7073979"/>
            <a:ext cx="337423" cy="337423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968853" y="713196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Fuel Price</a:t>
            </a:r>
            <a:endParaRPr lang="en-US" sz="1650" dirty="0"/>
          </a:p>
        </p:txBody>
      </p:sp>
      <p:sp>
        <p:nvSpPr>
          <p:cNvPr id="30" name="Text 22"/>
          <p:cNvSpPr/>
          <p:nvPr/>
        </p:nvSpPr>
        <p:spPr>
          <a:xfrm>
            <a:off x="7968853" y="7496651"/>
            <a:ext cx="607111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Gas cost trends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589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Methodology &amp; Model Selection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01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070372"/>
            <a:ext cx="6861691" cy="1524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5" name="Text 3"/>
          <p:cNvSpPr/>
          <p:nvPr/>
        </p:nvSpPr>
        <p:spPr>
          <a:xfrm>
            <a:off x="396835" y="115752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Preparation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1402675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Parsed dates, sorted by store and time, removed duplicates, handled missing values, and resampled weekly data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7371874" y="892969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02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71874" y="1070372"/>
            <a:ext cx="6861691" cy="1524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9" name="Text 7"/>
          <p:cNvSpPr/>
          <p:nvPr/>
        </p:nvSpPr>
        <p:spPr>
          <a:xfrm>
            <a:off x="7371874" y="115752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Exploratory Analysis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371874" y="1402675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Identified holiday impact, fuel/CPI correlations, store-level volatility, and clear weekly seasonality patterns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1782485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03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396835" y="1959888"/>
            <a:ext cx="6861691" cy="1524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3" name="Text 11"/>
          <p:cNvSpPr/>
          <p:nvPr/>
        </p:nvSpPr>
        <p:spPr>
          <a:xfrm>
            <a:off x="396835" y="204704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Testing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396835" y="2292191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Evaluated SARIMAX, RandomForest, XGBoost, Prophet, and Naive baseline models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7371874" y="1782485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04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7371874" y="1959888"/>
            <a:ext cx="6861691" cy="1524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7" name="Text 15"/>
          <p:cNvSpPr/>
          <p:nvPr/>
        </p:nvSpPr>
        <p:spPr>
          <a:xfrm>
            <a:off x="7371874" y="204704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Inventory Framework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371874" y="2292191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Calculated safety stock, demand during lead time, and reorder points</a:t>
            </a:r>
            <a:endParaRPr lang="en-US" sz="8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686169"/>
            <a:ext cx="7123748" cy="387727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396835" y="6733461"/>
            <a:ext cx="218813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Performance Comparison</a:t>
            </a:r>
            <a:endParaRPr lang="en-US" sz="1300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7116128"/>
            <a:ext cx="13836729" cy="7408188"/>
          </a:xfrm>
          <a:prstGeom prst="rect">
            <a:avLst/>
          </a:prstGeom>
        </p:spPr>
      </p:pic>
      <p:sp>
        <p:nvSpPr>
          <p:cNvPr id="22" name="Shape 18"/>
          <p:cNvSpPr/>
          <p:nvPr/>
        </p:nvSpPr>
        <p:spPr>
          <a:xfrm>
            <a:off x="6850856" y="14524315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DB0A3E"/>
          </a:solidFill>
          <a:ln/>
        </p:spPr>
      </p:sp>
      <p:sp>
        <p:nvSpPr>
          <p:cNvPr id="23" name="Text 19"/>
          <p:cNvSpPr/>
          <p:nvPr/>
        </p:nvSpPr>
        <p:spPr>
          <a:xfrm>
            <a:off x="7025164" y="14524315"/>
            <a:ext cx="213836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MAE</a:t>
            </a:r>
            <a:endParaRPr lang="en-US" sz="850" dirty="0"/>
          </a:p>
        </p:txBody>
      </p:sp>
      <p:sp>
        <p:nvSpPr>
          <p:cNvPr id="24" name="Shape 20"/>
          <p:cNvSpPr/>
          <p:nvPr/>
        </p:nvSpPr>
        <p:spPr>
          <a:xfrm>
            <a:off x="7391400" y="14524315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86D8F"/>
          </a:solidFill>
          <a:ln/>
        </p:spPr>
      </p:sp>
      <p:sp>
        <p:nvSpPr>
          <p:cNvPr id="25" name="Text 21"/>
          <p:cNvSpPr/>
          <p:nvPr/>
        </p:nvSpPr>
        <p:spPr>
          <a:xfrm>
            <a:off x="7565708" y="14524315"/>
            <a:ext cx="277535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RMSE</a:t>
            </a:r>
            <a:endParaRPr lang="en-US" sz="850" dirty="0"/>
          </a:p>
        </p:txBody>
      </p:sp>
      <p:sp>
        <p:nvSpPr>
          <p:cNvPr id="26" name="Shape 22"/>
          <p:cNvSpPr/>
          <p:nvPr/>
        </p:nvSpPr>
        <p:spPr>
          <a:xfrm>
            <a:off x="396835" y="14992112"/>
            <a:ext cx="13836729" cy="481846"/>
          </a:xfrm>
          <a:prstGeom prst="roundRect">
            <a:avLst>
              <a:gd name="adj" fmla="val 3531"/>
            </a:avLst>
          </a:prstGeom>
          <a:solidFill>
            <a:srgbClr val="490315"/>
          </a:solidFill>
          <a:ln/>
        </p:spPr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15156537"/>
            <a:ext cx="141684" cy="113348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765215" y="15133796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Winner: SARIMAX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selected for lowest RMSE (59,828), superior seasonality handling, and stable residual patterns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884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Inventory Optimization Framework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38213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calculates critical inventory metrics using industry-standard formulas to ensure 95% service level while minimizing holding costs.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47180"/>
            <a:ext cx="7258407" cy="72584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59095" y="170080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95%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0" y="992029"/>
            <a:ext cx="1701165" cy="17011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47903" y="28348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Service Level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8872418" y="3125391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Target reliability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10859095" y="427077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1.65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100" y="3561993"/>
            <a:ext cx="1701165" cy="17011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847903" y="540484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Z-Score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8872418" y="5695355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Confidence factor</a:t>
            </a:r>
            <a:endParaRPr lang="en-US" sz="850" dirty="0"/>
          </a:p>
        </p:txBody>
      </p:sp>
      <p:sp>
        <p:nvSpPr>
          <p:cNvPr id="13" name="Shape 8"/>
          <p:cNvSpPr/>
          <p:nvPr/>
        </p:nvSpPr>
        <p:spPr>
          <a:xfrm>
            <a:off x="396835" y="8760619"/>
            <a:ext cx="4536638" cy="1356241"/>
          </a:xfrm>
          <a:prstGeom prst="roundRect">
            <a:avLst>
              <a:gd name="adj" fmla="val 1254"/>
            </a:avLst>
          </a:prstGeom>
          <a:solidFill>
            <a:srgbClr val="3E3E3E"/>
          </a:solidFill>
          <a:ln/>
        </p:spPr>
      </p:sp>
      <p:sp>
        <p:nvSpPr>
          <p:cNvPr id="14" name="Shape 9"/>
          <p:cNvSpPr/>
          <p:nvPr/>
        </p:nvSpPr>
        <p:spPr>
          <a:xfrm>
            <a:off x="510183" y="887396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FA95AE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766" y="8967549"/>
            <a:ext cx="152995" cy="15299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10183" y="93274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Safety Stock</a:t>
            </a:r>
            <a:endParaRPr lang="en-US" sz="1100" dirty="0"/>
          </a:p>
        </p:txBody>
      </p:sp>
      <p:sp>
        <p:nvSpPr>
          <p:cNvPr id="17" name="Text 11"/>
          <p:cNvSpPr/>
          <p:nvPr/>
        </p:nvSpPr>
        <p:spPr>
          <a:xfrm>
            <a:off x="510183" y="957262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Formula: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Z × σdemand × √(lead_time)</a:t>
            </a:r>
            <a:endParaRPr lang="en-US" sz="850" dirty="0"/>
          </a:p>
        </p:txBody>
      </p:sp>
      <p:sp>
        <p:nvSpPr>
          <p:cNvPr id="18" name="Text 12"/>
          <p:cNvSpPr/>
          <p:nvPr/>
        </p:nvSpPr>
        <p:spPr>
          <a:xfrm>
            <a:off x="510183" y="9822061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Buffer inventory to protect against demand variability and supply uncertainty</a:t>
            </a:r>
            <a:endParaRPr lang="en-US" sz="850" dirty="0"/>
          </a:p>
        </p:txBody>
      </p:sp>
      <p:sp>
        <p:nvSpPr>
          <p:cNvPr id="19" name="Shape 13"/>
          <p:cNvSpPr/>
          <p:nvPr/>
        </p:nvSpPr>
        <p:spPr>
          <a:xfrm>
            <a:off x="5046821" y="8760619"/>
            <a:ext cx="4536638" cy="1356241"/>
          </a:xfrm>
          <a:prstGeom prst="roundRect">
            <a:avLst>
              <a:gd name="adj" fmla="val 1254"/>
            </a:avLst>
          </a:prstGeom>
          <a:solidFill>
            <a:srgbClr val="3E3E3E"/>
          </a:solidFill>
          <a:ln/>
        </p:spPr>
      </p:sp>
      <p:sp>
        <p:nvSpPr>
          <p:cNvPr id="20" name="Shape 14"/>
          <p:cNvSpPr/>
          <p:nvPr/>
        </p:nvSpPr>
        <p:spPr>
          <a:xfrm>
            <a:off x="5160169" y="887396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FA95AE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3752" y="8967549"/>
            <a:ext cx="152995" cy="15299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160169" y="9327475"/>
            <a:ext cx="145375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Demand During Lead Time</a:t>
            </a:r>
            <a:endParaRPr lang="en-US" sz="1100" dirty="0"/>
          </a:p>
        </p:txBody>
      </p:sp>
      <p:sp>
        <p:nvSpPr>
          <p:cNvPr id="23" name="Text 16"/>
          <p:cNvSpPr/>
          <p:nvPr/>
        </p:nvSpPr>
        <p:spPr>
          <a:xfrm>
            <a:off x="5160169" y="957262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Formula: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mean_demand × lead_time</a:t>
            </a:r>
            <a:endParaRPr lang="en-US" sz="850" dirty="0"/>
          </a:p>
        </p:txBody>
      </p:sp>
      <p:sp>
        <p:nvSpPr>
          <p:cNvPr id="24" name="Text 17"/>
          <p:cNvSpPr/>
          <p:nvPr/>
        </p:nvSpPr>
        <p:spPr>
          <a:xfrm>
            <a:off x="5160169" y="9822061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Expected consumption between order placement and delivery</a:t>
            </a:r>
            <a:endParaRPr lang="en-US" sz="850" dirty="0"/>
          </a:p>
        </p:txBody>
      </p:sp>
      <p:sp>
        <p:nvSpPr>
          <p:cNvPr id="25" name="Shape 18"/>
          <p:cNvSpPr/>
          <p:nvPr/>
        </p:nvSpPr>
        <p:spPr>
          <a:xfrm>
            <a:off x="9696807" y="8760619"/>
            <a:ext cx="4536638" cy="1356241"/>
          </a:xfrm>
          <a:prstGeom prst="roundRect">
            <a:avLst>
              <a:gd name="adj" fmla="val 1254"/>
            </a:avLst>
          </a:prstGeom>
          <a:solidFill>
            <a:srgbClr val="3E3E3E"/>
          </a:solidFill>
          <a:ln/>
        </p:spPr>
      </p:sp>
      <p:sp>
        <p:nvSpPr>
          <p:cNvPr id="26" name="Shape 19"/>
          <p:cNvSpPr/>
          <p:nvPr/>
        </p:nvSpPr>
        <p:spPr>
          <a:xfrm>
            <a:off x="9810155" y="887396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FA95AE"/>
          </a:solidFill>
          <a:ln/>
        </p:spPr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03738" y="8967549"/>
            <a:ext cx="152995" cy="152995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9810155" y="93274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Reorder Point (ROP)</a:t>
            </a:r>
            <a:endParaRPr lang="en-US" sz="1100" dirty="0"/>
          </a:p>
        </p:txBody>
      </p:sp>
      <p:sp>
        <p:nvSpPr>
          <p:cNvPr id="29" name="Text 21"/>
          <p:cNvSpPr/>
          <p:nvPr/>
        </p:nvSpPr>
        <p:spPr>
          <a:xfrm>
            <a:off x="9810155" y="957262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Formula: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(mean_demand × lead_time) + safety_stock</a:t>
            </a:r>
            <a:endParaRPr lang="en-US" sz="850" dirty="0"/>
          </a:p>
        </p:txBody>
      </p:sp>
      <p:sp>
        <p:nvSpPr>
          <p:cNvPr id="30" name="Text 22"/>
          <p:cNvSpPr/>
          <p:nvPr/>
        </p:nvSpPr>
        <p:spPr>
          <a:xfrm>
            <a:off x="9810155" y="9822061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Trigger level that signals when to replenish inventory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789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Critical Findings: System-Wide Understock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76935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100% of stores are understocked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396835" y="171497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Analysis reveals that all 45 stores have current inventory levels below their calculated reorder points, creating immediate stockout risk and requiring urgent replenishment action.</a:t>
            </a:r>
            <a:endParaRPr lang="en-US" sz="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023943"/>
            <a:ext cx="8739902" cy="44230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6835" y="6617018"/>
            <a:ext cx="324623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Highest-Risk Stores Requiring Immediate Action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307580" y="6999684"/>
            <a:ext cx="15240" cy="384679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8" name="Shape 5"/>
          <p:cNvSpPr/>
          <p:nvPr/>
        </p:nvSpPr>
        <p:spPr>
          <a:xfrm>
            <a:off x="381595" y="6999684"/>
            <a:ext cx="6918365" cy="902732"/>
          </a:xfrm>
          <a:prstGeom prst="roundRect">
            <a:avLst>
              <a:gd name="adj" fmla="val 1885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5769054" y="711303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Store 4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4943" y="7358182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Recommended Order:</a:t>
            </a:r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23.65M units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494943" y="7607618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Safety Stock: 619,231 | ROP: 5,014,420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7330440" y="8129230"/>
            <a:ext cx="6918365" cy="902732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7443788" y="82425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Store 2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7443788" y="8487728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Recommended Order: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21.19M units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7443788" y="8737163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Safety Stock: 552,894 | ROP: 4,478,250</a:t>
            </a:r>
            <a:endParaRPr lang="en-US" sz="850" dirty="0"/>
          </a:p>
        </p:txBody>
      </p:sp>
      <p:sp>
        <p:nvSpPr>
          <p:cNvPr id="16" name="Shape 13"/>
          <p:cNvSpPr/>
          <p:nvPr/>
        </p:nvSpPr>
        <p:spPr>
          <a:xfrm>
            <a:off x="381595" y="9258776"/>
            <a:ext cx="6918365" cy="680442"/>
          </a:xfrm>
          <a:prstGeom prst="roundRect">
            <a:avLst>
              <a:gd name="adj" fmla="val 2500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5769054" y="937212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Store 20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494943" y="9617273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Recommended Order:</a:t>
            </a:r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High priority replenishment needed</a:t>
            </a:r>
            <a:endParaRPr lang="en-US" sz="850" dirty="0"/>
          </a:p>
        </p:txBody>
      </p:sp>
      <p:sp>
        <p:nvSpPr>
          <p:cNvPr id="19" name="Shape 16"/>
          <p:cNvSpPr/>
          <p:nvPr/>
        </p:nvSpPr>
        <p:spPr>
          <a:xfrm>
            <a:off x="7330440" y="10166033"/>
            <a:ext cx="6918365" cy="680442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20" name="Text 17"/>
          <p:cNvSpPr/>
          <p:nvPr/>
        </p:nvSpPr>
        <p:spPr>
          <a:xfrm>
            <a:off x="7443788" y="1027938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Store 31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7443788" y="10524530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Recommended Order: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Critical deficit identified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396835" y="11087338"/>
            <a:ext cx="1519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Largest Order Requirement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396835" y="1137785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Store 33 requires minimal replenishment at just 3.09M units, indicating lower demand volatility</a:t>
            </a:r>
            <a:endParaRPr lang="en-US" sz="850" dirty="0"/>
          </a:p>
        </p:txBody>
      </p:sp>
      <p:sp>
        <p:nvSpPr>
          <p:cNvPr id="24" name="Text 21"/>
          <p:cNvSpPr/>
          <p:nvPr/>
        </p:nvSpPr>
        <p:spPr>
          <a:xfrm>
            <a:off x="7461171" y="1108733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Peak Demand Analysis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7461171" y="1137785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12-week forecasts show weekly sales ranging from $1.046M to $1.081M with slight increases during December-January period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330" y="430054"/>
            <a:ext cx="4424243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Strategic Recommendations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30" y="1231463"/>
            <a:ext cx="4511873" cy="6254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3659" y="2013228"/>
            <a:ext cx="195476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Priority Ordering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03659" y="2351365"/>
            <a:ext cx="4199215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 immediate replenishment on Stores 4, 2, 20, 31, and 13 which show the highest inventory deficits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204" y="1231463"/>
            <a:ext cx="4511873" cy="6254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5533" y="2013228"/>
            <a:ext cx="195476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ROP-Based Automation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215533" y="2351365"/>
            <a:ext cx="4199215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automatic ordering triggers when stock approaches calculated reorder point levels</a:t>
            </a:r>
            <a:endParaRPr lang="en-US" sz="1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077" y="1231463"/>
            <a:ext cx="4511873" cy="6254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7406" y="2013228"/>
            <a:ext cx="195476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Safety Stock Adjustment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9727406" y="2351365"/>
            <a:ext cx="4199215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Increase buffers for high-variance stores to maintain minimum 95% service level</a:t>
            </a:r>
            <a:endParaRPr lang="en-US" sz="1200" dirty="0"/>
          </a:p>
        </p:txBody>
      </p:sp>
      <p:sp>
        <p:nvSpPr>
          <p:cNvPr id="12" name="Shape 7"/>
          <p:cNvSpPr/>
          <p:nvPr/>
        </p:nvSpPr>
        <p:spPr>
          <a:xfrm>
            <a:off x="547330" y="3183612"/>
            <a:ext cx="4407694" cy="1196578"/>
          </a:xfrm>
          <a:prstGeom prst="roundRect">
            <a:avLst>
              <a:gd name="adj" fmla="val 1960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726519" y="3362801"/>
            <a:ext cx="195476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Smooth Replenishment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726519" y="3700939"/>
            <a:ext cx="4049316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Align weekly procurement cycles to calculated ROPs for predictable inventory flow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5111353" y="3183612"/>
            <a:ext cx="4407694" cy="1196578"/>
          </a:xfrm>
          <a:prstGeom prst="roundRect">
            <a:avLst>
              <a:gd name="adj" fmla="val 1960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5290542" y="3362801"/>
            <a:ext cx="195476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Holiday Monitoring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5290542" y="3700939"/>
            <a:ext cx="4049316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Adjust forecasts upward during holiday weeks due to proven demand spikes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9675376" y="3183612"/>
            <a:ext cx="4407694" cy="1196578"/>
          </a:xfrm>
          <a:prstGeom prst="roundRect">
            <a:avLst>
              <a:gd name="adj" fmla="val 1960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9854565" y="3362801"/>
            <a:ext cx="195476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Lead Time Optimization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9854565" y="3700939"/>
            <a:ext cx="4049316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Reducing lead time significantly lowers safety stock and ROP requirements, driving major cost savings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547330" y="4614743"/>
            <a:ext cx="234576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Expected Benefits</a:t>
            </a:r>
            <a:endParaRPr lang="en-US" sz="180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330" y="5142428"/>
            <a:ext cx="390882" cy="390882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47330" y="5728692"/>
            <a:ext cx="195476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Prevent Stockouts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547330" y="6066830"/>
            <a:ext cx="6670119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Eliminate lost sales opportunities through proactive inventory management</a:t>
            </a:r>
            <a:endParaRPr lang="en-US" sz="120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2831" y="5142428"/>
            <a:ext cx="390882" cy="39088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412831" y="5728692"/>
            <a:ext cx="195476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Reduce Rush Orders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7412831" y="6066830"/>
            <a:ext cx="667023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Lower costly last-minute expedited shipping expenses</a:t>
            </a:r>
            <a:endParaRPr lang="en-US" sz="1200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7330" y="6629519"/>
            <a:ext cx="390882" cy="390882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47330" y="7215783"/>
            <a:ext cx="195476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Optimize Operations</a:t>
            </a:r>
            <a:endParaRPr lang="en-US" sz="1500" dirty="0"/>
          </a:p>
        </p:txBody>
      </p:sp>
      <p:sp>
        <p:nvSpPr>
          <p:cNvPr id="30" name="Text 22"/>
          <p:cNvSpPr/>
          <p:nvPr/>
        </p:nvSpPr>
        <p:spPr>
          <a:xfrm>
            <a:off x="547330" y="7553920"/>
            <a:ext cx="6670119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 better labor scheduling and warehouse space planning</a:t>
            </a:r>
            <a:endParaRPr lang="en-US" sz="1200" dirty="0"/>
          </a:p>
        </p:txBody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12831" y="6629519"/>
            <a:ext cx="390882" cy="390882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7412831" y="7215783"/>
            <a:ext cx="195476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Lower Holding Costs</a:t>
            </a:r>
            <a:endParaRPr lang="en-US" sz="1500" dirty="0"/>
          </a:p>
        </p:txBody>
      </p:sp>
      <p:sp>
        <p:nvSpPr>
          <p:cNvPr id="33" name="Text 24"/>
          <p:cNvSpPr/>
          <p:nvPr/>
        </p:nvSpPr>
        <p:spPr>
          <a:xfrm>
            <a:off x="7412831" y="7553920"/>
            <a:ext cx="667023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Avoid excessive inventory while maintaining service levels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412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 &amp; Business Impact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38213"/>
            <a:ext cx="748557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successfully delivers a complete forecasting and inventory optimization system for Walmart's 45-store retail network using SQL and Python, demonstrating strong analytical and supply chain domain expertise.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428631"/>
            <a:ext cx="4862513" cy="404455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735" y="963692"/>
            <a:ext cx="6074331" cy="30250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6835" y="577072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Achievements</a:t>
            </a:r>
            <a:endParaRPr lang="en-US" sz="1300" dirty="0"/>
          </a:p>
        </p:txBody>
      </p:sp>
      <p:sp>
        <p:nvSpPr>
          <p:cNvPr id="7" name="Shape 3"/>
          <p:cNvSpPr/>
          <p:nvPr/>
        </p:nvSpPr>
        <p:spPr>
          <a:xfrm>
            <a:off x="396835" y="6153388"/>
            <a:ext cx="255151" cy="255151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4"/>
          <p:cNvSpPr/>
          <p:nvPr/>
        </p:nvSpPr>
        <p:spPr>
          <a:xfrm>
            <a:off x="765334" y="619232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Best-in-Class Model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765334" y="6437471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SARIMAX selected with RMSE of 59.8k, outperforming RandomForest, XGBoost, and Prophet</a:t>
            </a:r>
            <a:endParaRPr lang="en-US" sz="850" dirty="0"/>
          </a:p>
        </p:txBody>
      </p:sp>
      <p:sp>
        <p:nvSpPr>
          <p:cNvPr id="10" name="Shape 6"/>
          <p:cNvSpPr/>
          <p:nvPr/>
        </p:nvSpPr>
        <p:spPr>
          <a:xfrm>
            <a:off x="396835" y="6845737"/>
            <a:ext cx="255151" cy="255151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7"/>
          <p:cNvSpPr/>
          <p:nvPr/>
        </p:nvSpPr>
        <p:spPr>
          <a:xfrm>
            <a:off x="765334" y="6884670"/>
            <a:ext cx="142672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Complete Store Coverage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65334" y="7129820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Generated precise 12-week demand forecasts for all 45 store locations</a:t>
            </a:r>
            <a:endParaRPr lang="en-US" sz="850" dirty="0"/>
          </a:p>
        </p:txBody>
      </p:sp>
      <p:sp>
        <p:nvSpPr>
          <p:cNvPr id="13" name="Shape 9"/>
          <p:cNvSpPr/>
          <p:nvPr/>
        </p:nvSpPr>
        <p:spPr>
          <a:xfrm>
            <a:off x="396835" y="7538085"/>
            <a:ext cx="255151" cy="255151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0"/>
          <p:cNvSpPr/>
          <p:nvPr/>
        </p:nvSpPr>
        <p:spPr>
          <a:xfrm>
            <a:off x="765334" y="757701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Comprehensive Metrics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765334" y="7822168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Calculated safety stock and reorder points tailored to each store's demand patterns</a:t>
            </a:r>
            <a:endParaRPr lang="en-US" sz="850" dirty="0"/>
          </a:p>
        </p:txBody>
      </p:sp>
      <p:sp>
        <p:nvSpPr>
          <p:cNvPr id="16" name="Shape 12"/>
          <p:cNvSpPr/>
          <p:nvPr/>
        </p:nvSpPr>
        <p:spPr>
          <a:xfrm>
            <a:off x="396835" y="8230433"/>
            <a:ext cx="255151" cy="255151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3"/>
          <p:cNvSpPr/>
          <p:nvPr/>
        </p:nvSpPr>
        <p:spPr>
          <a:xfrm>
            <a:off x="765334" y="826936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Actionable Intelligence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765334" y="8514517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Identified system-wide understock condition and provided store-specific replenishment quantities</a:t>
            </a:r>
            <a:endParaRPr lang="en-US" sz="850" dirty="0"/>
          </a:p>
        </p:txBody>
      </p:sp>
      <p:sp>
        <p:nvSpPr>
          <p:cNvPr id="19" name="Shape 15"/>
          <p:cNvSpPr/>
          <p:nvPr/>
        </p:nvSpPr>
        <p:spPr>
          <a:xfrm>
            <a:off x="396835" y="8922782"/>
            <a:ext cx="255151" cy="255151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0" name="Text 16"/>
          <p:cNvSpPr/>
          <p:nvPr/>
        </p:nvSpPr>
        <p:spPr>
          <a:xfrm>
            <a:off x="765334" y="89617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Substantial Cost Savings</a:t>
            </a:r>
            <a:endParaRPr lang="en-US" sz="1100" dirty="0"/>
          </a:p>
        </p:txBody>
      </p:sp>
      <p:sp>
        <p:nvSpPr>
          <p:cNvPr id="21" name="Text 17"/>
          <p:cNvSpPr/>
          <p:nvPr/>
        </p:nvSpPr>
        <p:spPr>
          <a:xfrm>
            <a:off x="765334" y="9206865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Enabled measurable reductions in stockout risks and overstock inefficiencies</a:t>
            </a:r>
            <a:endParaRPr lang="en-US" sz="850" dirty="0"/>
          </a:p>
        </p:txBody>
      </p:sp>
      <p:sp>
        <p:nvSpPr>
          <p:cNvPr id="22" name="Shape 18"/>
          <p:cNvSpPr/>
          <p:nvPr/>
        </p:nvSpPr>
        <p:spPr>
          <a:xfrm>
            <a:off x="396835" y="9515832"/>
            <a:ext cx="13836729" cy="481846"/>
          </a:xfrm>
          <a:prstGeom prst="roundRect">
            <a:avLst>
              <a:gd name="adj" fmla="val 3531"/>
            </a:avLst>
          </a:prstGeom>
          <a:solidFill>
            <a:srgbClr val="490315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9680258"/>
            <a:ext cx="141684" cy="113348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765215" y="9657517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solution demonstrates enterprise-grade analytical capabilities in forecasting, inventory optimization, and supply chain management — ideal for senior Data/Supply Chain Analyst positions.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2025-11-30T08:46:56Z</dcterms:created>
  <dcterms:modified xsi:type="dcterms:W3CDTF">2025-11-30T08:46:56Z</dcterms:modified>
</cp:coreProperties>
</file>